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79" r:id="rId4"/>
    <p:sldId id="281" r:id="rId5"/>
    <p:sldId id="280" r:id="rId6"/>
    <p:sldId id="276" r:id="rId7"/>
    <p:sldId id="273" r:id="rId8"/>
    <p:sldId id="277" r:id="rId9"/>
    <p:sldId id="282" r:id="rId10"/>
    <p:sldId id="278" r:id="rId11"/>
    <p:sldId id="268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8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7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8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8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39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3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9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90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4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7F46-6C3E-4336-B688-F96A8922BFF9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18C9-EB71-4649-9F79-5B45DB2A1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578" y="406999"/>
            <a:ext cx="10780222" cy="60541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</a:t>
            </a:r>
            <a:endParaRPr lang="en-US" sz="1400" b="1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911927"/>
            <a:ext cx="11247120" cy="44888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Analyses the impact of sanctions on food prices and hunger (prevalence of undernourishment)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Contributions: </a:t>
            </a:r>
          </a:p>
          <a:p>
            <a:pPr marL="687600" lvl="1" indent="-23040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Provide new knowledge (literature limited to anecdotal evidence and case study analyses)</a:t>
            </a:r>
          </a:p>
          <a:p>
            <a:pPr marL="687600" lvl="1" indent="-23040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Analyze impacts on food inflation and on food security (food prices are an essential element thereof)</a:t>
            </a:r>
          </a:p>
          <a:p>
            <a:pPr marL="687600" lvl="1" indent="-23040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Explore the heterogeneity of effects (across the type of sanctions and senders)</a:t>
            </a:r>
          </a:p>
          <a:p>
            <a:pPr marL="687600" lvl="1" indent="-230400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Unveil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 number of mechanisms at work: demand and supply shocks, trade, productivity, foreign aid, …</a:t>
            </a:r>
          </a:p>
          <a:p>
            <a:pPr marL="230400" indent="-230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Empirical 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analysis:  </a:t>
            </a:r>
          </a:p>
          <a:p>
            <a:pPr marL="687600" lvl="1" indent="-230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</a:t>
            </a:r>
            <a:r>
              <a:rPr lang="en-US" sz="16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imposed by 30 Western economies and multilateral organizations</a:t>
            </a:r>
          </a:p>
          <a:p>
            <a:pPr marL="687600" lvl="1" indent="-230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Impact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 food prices and food security in 99 developing countries</a:t>
            </a:r>
          </a:p>
          <a:p>
            <a:pPr marL="687600" lvl="1" indent="-23040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Approach: sanctions are not exogenous!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use conditional </a:t>
            </a:r>
            <a:r>
              <a:rPr lang="en-US" sz="16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-in-</a:t>
            </a:r>
            <a:r>
              <a:rPr lang="en-US" sz="16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;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build the control group using </a:t>
            </a:r>
            <a:r>
              <a:rPr lang="en-US" sz="16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entropy balancing </a:t>
            </a:r>
            <a:endParaRPr lang="en-US" sz="16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230400" indent="-230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Main findings: </a:t>
            </a:r>
            <a:endParaRPr lang="en-US" sz="20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687600" lvl="1" indent="-230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inflate food prices by 1.4–2.3%, and deteriorate food security; </a:t>
            </a: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significant and heterogeneous effects</a:t>
            </a:r>
            <a:endParaRPr lang="en-US" sz="20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2304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605211" y="1027522"/>
            <a:ext cx="7034226" cy="338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by S. K. </a:t>
            </a:r>
            <a:r>
              <a:rPr lang="fr-FR" sz="20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Afesorgbor</a:t>
            </a:r>
            <a:r>
              <a:rPr lang="fr-FR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L. </a:t>
            </a:r>
            <a:r>
              <a:rPr lang="fr-FR" sz="2000" dirty="0" err="1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Kornher</a:t>
            </a:r>
            <a:r>
              <a:rPr lang="fr-FR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F. G. Santeramo</a:t>
            </a:r>
            <a:endParaRPr lang="fr-FR" sz="20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07980" y="1440655"/>
            <a:ext cx="7034226" cy="308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2000" b="1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 (INRAE)</a:t>
            </a:r>
            <a:endParaRPr lang="fr-FR" sz="2000" b="1" dirty="0">
              <a:solidFill>
                <a:srgbClr val="0070C0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864525"/>
            <a:ext cx="11247120" cy="55362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Comment 4: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	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Homogeneous vs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heterogeneous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effect: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surprising results 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paper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differentiates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the effect of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sanctions: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their type: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trade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financial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and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travel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differences not significant, but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stronger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impact when combined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senders: EU, US, UN, other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West: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non significant effect of US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sanctions, strong effect of UN sanctions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7600" lvl="1" indent="-28575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Allow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more nuanced e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ffects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senders and targets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a globalized world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the effect of sanctions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 be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amplified by the number of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sending countries</a:t>
            </a: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imposed by main economic partners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may hurt more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Explore info on the stringency, span of sanctions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(e.g. no. of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at bilateral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 MT" panose="05050102010706020507" pitchFamily="18" charset="2"/>
              </a:rPr>
              <a:t>level, even by type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Allow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different effects on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introducing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and on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lifting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sanctions</a:t>
            </a:r>
            <a:endParaRPr lang="en-US" sz="1800" i="1" dirty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768600" lvl="1" indent="0">
              <a:lnSpc>
                <a:spcPct val="100000"/>
              </a:lnSpc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Minor </a:t>
            </a:r>
            <a:r>
              <a:rPr lang="en-US" u="sng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comments:</a:t>
            </a:r>
          </a:p>
          <a:p>
            <a:pPr marL="5400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control variables may be correlated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</a:t>
            </a:r>
            <a:r>
              <a:rPr lang="en-US" sz="1800" dirty="0" err="1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multicolinearity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? may explain some surprising results</a:t>
            </a:r>
          </a:p>
          <a:p>
            <a:pPr marL="5400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Tables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3 and 4: show mirror estimations without balancing to single out how it affects the ATT and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R²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748148"/>
            <a:ext cx="11247120" cy="5644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u="sng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Minor comments: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some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confusions, inaccurate statements (in the manuscript)</a:t>
            </a:r>
          </a:p>
          <a:p>
            <a:pPr marL="540000" lvl="1" indent="-230400">
              <a:lnSpc>
                <a:spcPct val="100000"/>
              </a:lnSpc>
              <a:spcBef>
                <a:spcPts val="600"/>
              </a:spcBef>
            </a:pPr>
            <a:endParaRPr lang="en-US" sz="10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40000" lvl="1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“</a:t>
            </a:r>
            <a:r>
              <a:rPr lang="en-US" sz="1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often target agricultural and food products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.” </a:t>
            </a: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This was the case in the 20</a:t>
            </a:r>
            <a:r>
              <a:rPr lang="en-US" sz="1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century, not in the 21</a:t>
            </a:r>
            <a:r>
              <a:rPr lang="en-US" sz="1800" baseline="30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century</a:t>
            </a:r>
          </a:p>
          <a:p>
            <a:pPr marL="3096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0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40000" lvl="1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case of Russia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after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its occupation of Crimea is not a good example</a:t>
            </a: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food prices increased due to Russia’s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own policies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and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evolution of world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prices, not sanctions</a:t>
            </a:r>
          </a:p>
          <a:p>
            <a:pPr marL="10525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import embargo: Russia banned &gt;50% of its food imports from EU and other Western countries</a:t>
            </a:r>
          </a:p>
          <a:p>
            <a:pPr marL="10525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export revenues decreased due to lower oil prices and currency depreciation</a:t>
            </a: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by sender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countries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 MT" panose="05050102010706020507" pitchFamily="18" charset="2"/>
              </a:rPr>
              <a:t> policy measures of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targeted countries, even if same effect on consumers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81050" lvl="1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New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research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Q: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Measures </a:t>
            </a:r>
            <a:r>
              <a:rPr lang="en-US" sz="18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introduced by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targeted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countries </a:t>
            </a:r>
            <a:r>
              <a:rPr lang="en-US" sz="18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alleviate or amplify the effect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of sanctions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</a:t>
            </a:r>
          </a:p>
          <a:p>
            <a:pPr marL="3096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Too strong wording: Sanctions rarely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ed to “an </a:t>
            </a:r>
            <a:r>
              <a:rPr lang="en-US" sz="1800" i="1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exponential increase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food prices” </a:t>
            </a: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Venezuela (hyperinflation), but not Russia (+15%), or Iran (+30%)</a:t>
            </a:r>
          </a:p>
          <a:p>
            <a:pPr marL="595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</a:t>
            </a:r>
            <a:r>
              <a:rPr lang="en-US" sz="1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</a:t>
            </a:r>
            <a:r>
              <a:rPr lang="fr-FR" sz="14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748148"/>
            <a:ext cx="11247120" cy="5644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u="sng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Clarifying questions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</a:t>
            </a:r>
          </a:p>
          <a:p>
            <a:pPr marL="540000" lvl="0"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time span of the analysis: 1990-2022 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	List sender and target countries</a:t>
            </a:r>
            <a:endParaRPr lang="en-US" sz="20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40000" lvl="0">
              <a:lnSpc>
                <a:spcPct val="100000"/>
              </a:lnSpc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</a:t>
            </a:r>
            <a:r>
              <a:rPr lang="en-US" sz="20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type of sanctions 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the analysis: 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Economic sanctions can be very different: give some examples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Only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against governments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? Also sanctions against individual organizations and persons?</a:t>
            </a:r>
          </a:p>
          <a:p>
            <a:pPr marL="1054350" lvl="1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How do you treat overlapping sanctions?</a:t>
            </a:r>
          </a:p>
          <a:p>
            <a:pPr marL="540000" lvl="0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Data structure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each country pair includes years with sanctions and years without sanctions? 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data includes lifted/removed sanctions? </a:t>
            </a:r>
          </a:p>
          <a:p>
            <a:pPr marL="1054350" lvl="1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data includes country pairs that never engage in sanctions?</a:t>
            </a:r>
          </a:p>
          <a:p>
            <a:pPr marL="540000" lvl="0">
              <a:lnSpc>
                <a:spcPct val="100000"/>
              </a:lnSpc>
            </a:pP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Entropy balancing (used for obtaining an exogenous control group):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based on data in pre-sanction years? </a:t>
            </a:r>
          </a:p>
          <a:p>
            <a:pPr marL="1054350" lvl="1" indent="-285750">
              <a:lnSpc>
                <a:spcPct val="100000"/>
              </a:lnSpc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control group formed only by countries that were never sanctioned? 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5350" indent="-285750">
              <a:lnSpc>
                <a:spcPct val="100000"/>
              </a:lnSpc>
              <a:buFontTx/>
              <a:buChar char="-"/>
            </a:pPr>
            <a:endParaRPr lang="en-US" sz="1800" b="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40000" indent="-230400">
              <a:lnSpc>
                <a:spcPct val="100000"/>
              </a:lnSpc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1054350" lvl="1" indent="-285750">
              <a:lnSpc>
                <a:spcPct val="100000"/>
              </a:lnSpc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1:</a:t>
                </a:r>
                <a:r>
                  <a:rPr lang="en-US" sz="24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</a:t>
                </a:r>
                <a:r>
                  <a:rPr lang="en-US" sz="20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match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country-specific </a:t>
                </a:r>
                <a:r>
                  <a:rPr lang="en-US" sz="2000" dirty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dependent variable </a:t>
                </a:r>
                <a:r>
                  <a:rPr lang="en-US" sz="20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and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bilateral </a:t>
                </a:r>
                <a:r>
                  <a:rPr lang="en-US" sz="2000" dirty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explanatory variable</a:t>
                </a:r>
                <a:r>
                  <a:rPr lang="en-US" sz="20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?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𝑆𝑎𝑛𝑐𝑡𝑖𝑜𝑛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𝑖𝑗𝑡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   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Artificially inflated data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expanded for each </a:t>
                </a:r>
                <a:r>
                  <a:rPr lang="en-US" sz="1800" i="1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j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 level analysis as an alternative: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𝑁𝑏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_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𝑠𝑎𝑛𝑐𝑡𝑖𝑜𝑛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sz="14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u="sng" dirty="0" smtClean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2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: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The estimated impact on </a:t>
                </a:r>
                <a:r>
                  <a:rPr lang="en-US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is quite small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Annual variations in food price indices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vary more. Explore higher frequency data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(s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.d.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or var of monthly food CPI).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Price indices hide differences in product composition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explore the product dimension.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Targeted countries rely quite heavily on food imports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 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impact on import prices may be stronger. </a:t>
                </a:r>
                <a:endParaRPr lang="en-US" sz="18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7668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3: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to interpret the estimated impact on </a:t>
                </a:r>
                <a:r>
                  <a:rPr lang="en-US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security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(undernourished population)</a:t>
                </a:r>
                <a:endParaRPr lang="en-US" sz="20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much is due to higher food prices? Prices reflect access to food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Other dimensions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of food security (availability,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use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and utilization,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stability)? </a:t>
                </a:r>
                <a:endParaRPr lang="en-US" sz="18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3096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  <a:blipFill>
                <a:blip r:embed="rId2"/>
                <a:stretch>
                  <a:fillRect l="-867" t="-881" b="-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1: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match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country-specific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dependent variable and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bilateral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explanatory variable?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𝑆𝑎𝑛𝑐𝑡𝑖𝑜𝑛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𝑖𝑗𝑡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   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Artificially inflated data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expanded for each </a:t>
                </a:r>
                <a:r>
                  <a:rPr lang="en-US" sz="1800" i="1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j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 level analysis as an alternative: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fr-FR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𝑁𝑏</m:t>
                    </m:r>
                    <m:r>
                      <a:rPr lang="fr-FR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_</m:t>
                    </m:r>
                    <m:r>
                      <a:rPr lang="fr-FR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𝑠𝑎𝑛𝑐𝑡𝑖𝑜𝑛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u="sng" dirty="0" smtClean="0">
                  <a:solidFill>
                    <a:schemeClr val="bg1"/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2</a:t>
                </a:r>
                <a:r>
                  <a:rPr lang="en-US" sz="24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: 	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The estimated impact on 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is quite small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Annual variations in food price indices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vary more. Explore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higher frequency data 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(s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.d.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or var of monthly food CPI).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Price indices hide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differences in product composition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explore the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product dimension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Targeted countries rely quite heavily on food imports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 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impact on import prices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may be stronger. </a:t>
                </a:r>
                <a:endParaRPr lang="en-US" sz="18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7668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3: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to interpret the estimated impact on </a:t>
                </a:r>
                <a:r>
                  <a:rPr lang="en-US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security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(undernourished population)</a:t>
                </a:r>
                <a:endParaRPr lang="en-US" sz="20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much is due to higher food prices? Prices reflect access to food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Other dimensions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of food security (availability,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use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and utilization,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stability)? </a:t>
                </a:r>
                <a:endParaRPr lang="en-US" sz="18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3096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  <a:blipFill>
                <a:blip r:embed="rId2"/>
                <a:stretch>
                  <a:fillRect l="-867" t="-881" b="-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1: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match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country-specific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dependent variable and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bilateral </a:t>
                </a:r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explanatory variable?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𝑆𝑎𝑛𝑐𝑡𝑖𝑜𝑛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𝑖𝑗𝑡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   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Artificially inflated data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expanded for each </a:t>
                </a:r>
                <a:r>
                  <a:rPr lang="en-US" sz="1800" i="1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j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</a:p>
              <a:p>
                <a:pPr marL="900000" lvl="1" indent="-285750"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Country level analysis as an alternative: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𝛾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𝛽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𝑁𝑏</m:t>
                    </m:r>
                    <m:r>
                      <a:rPr lang="en-US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_</m:t>
                    </m:r>
                    <m:r>
                      <a:rPr lang="en-US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𝑠𝑎𝑛𝑐𝑡𝑖𝑜𝑛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Linux Libertine G" panose="02000503000000000000" pitchFamily="2" charset="0"/>
                        <a:cs typeface="Linux Libertine G" panose="02000503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𝜖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Linux Libertine G" panose="02000503000000000000" pitchFamily="2" charset="0"/>
                            <a:cs typeface="Linux Libertine G" panose="02000503000000000000" pitchFamily="2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u="sng" dirty="0" smtClean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u="sng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2</a:t>
                </a:r>
                <a:r>
                  <a:rPr lang="en-US" sz="24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: 	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The estimated impact on </a:t>
                </a:r>
                <a:r>
                  <a:rPr lang="en-US" sz="2000" b="1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</a:t>
                </a:r>
                <a:r>
                  <a:rPr lang="en-US" sz="20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is quite small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Annual variations in food price indices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prices vary more. Explore higher frequency data 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(s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.d.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or var of monthly food CPI).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Price indices hide differences in product composition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 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explore the product dimension.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Targeted countries rely quite heavily on food imports</a:t>
                </a:r>
                <a:r>
                  <a:rPr lang="en-US" sz="1800" dirty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  <a:sym typeface="Symbol" panose="05050102010706020507" pitchFamily="18" charset="2"/>
                  </a:rPr>
                  <a:t> </a:t>
                </a:r>
                <a:r>
                  <a:rPr lang="en-US" sz="1800" dirty="0" smtClean="0">
                    <a:solidFill>
                      <a:schemeClr val="bg1">
                        <a:lumMod val="85000"/>
                      </a:schemeClr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impact on import prices may be stronger. </a:t>
                </a:r>
                <a:endParaRPr lang="en-US" sz="1800" dirty="0">
                  <a:solidFill>
                    <a:schemeClr val="bg1">
                      <a:lumMod val="85000"/>
                    </a:schemeClr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7668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u="sng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Comment 3:</a:t>
                </a:r>
                <a:r>
                  <a:rPr lang="en-US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 	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to interpret the estimated impact on 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food security </a:t>
                </a:r>
                <a:r>
                  <a:rPr lang="en-US" sz="20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(undernourished population)</a:t>
                </a:r>
                <a:endParaRPr lang="en-US" sz="20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rgbClr val="0070C0"/>
                    </a:solidFill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How much is due to higher food prices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? Prices reflect access to food</a:t>
                </a:r>
              </a:p>
              <a:p>
                <a:pPr marL="900000" lvl="1" indent="-2304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Other dimensions 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of food security (availability,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use </a:t>
                </a:r>
                <a:r>
                  <a:rPr lang="en-US" sz="1800" dirty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and utilization, </a:t>
                </a:r>
                <a:r>
                  <a:rPr lang="en-US" sz="1800" dirty="0" smtClean="0">
                    <a:latin typeface="Linux Libertine G" panose="02000503000000000000" pitchFamily="2" charset="0"/>
                    <a:ea typeface="Linux Libertine G" panose="02000503000000000000" pitchFamily="2" charset="0"/>
                    <a:cs typeface="Linux Libertine G" panose="02000503000000000000" pitchFamily="2" charset="0"/>
                  </a:rPr>
                  <a:t>stability)? </a:t>
                </a:r>
                <a:endParaRPr lang="en-US" sz="1800" dirty="0">
                  <a:solidFill>
                    <a:srgbClr val="0070C0"/>
                  </a:solidFill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  <a:p>
                <a:pPr marL="30960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000" dirty="0">
                  <a:latin typeface="Linux Libertine G" panose="02000503000000000000" pitchFamily="2" charset="0"/>
                  <a:ea typeface="Linux Libertine G" panose="02000503000000000000" pitchFamily="2" charset="0"/>
                  <a:cs typeface="Linux Libertine G" panose="02000503000000000000" pitchFamily="2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864525"/>
                <a:ext cx="11247120" cy="5536276"/>
              </a:xfrm>
              <a:blipFill>
                <a:blip r:embed="rId2"/>
                <a:stretch>
                  <a:fillRect l="-867" t="-881" b="-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748148"/>
            <a:ext cx="11247120" cy="5644339"/>
          </a:xfrm>
        </p:spPr>
        <p:txBody>
          <a:bodyPr>
            <a:noAutofit/>
          </a:bodyPr>
          <a:lstStyle/>
          <a:p>
            <a:pPr marL="311400" lvl="0" indent="0">
              <a:buNone/>
            </a:pP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Sanctioned countries experience tight food security concerns</a:t>
            </a:r>
          </a:p>
          <a:p>
            <a:pPr marL="311400" lvl="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  <a:sym typeface="Symbol" panose="05050102010706020507" pitchFamily="18" charset="2"/>
            </a:endParaRPr>
          </a:p>
          <a:p>
            <a:pPr marL="311400" lvl="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  <a:sym typeface="Symbol" panose="05050102010706020507" pitchFamily="18" charset="2"/>
            </a:endParaRPr>
          </a:p>
          <a:p>
            <a:pPr marL="311400" lvl="0" indent="0">
              <a:buNone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share of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share of un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dernourished population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number of sanctions</a:t>
            </a: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r>
              <a:rPr lang="en-US" sz="1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FAO 2021 data					Global Sanctions Dashboard</a:t>
            </a: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2021 data</a:t>
            </a:r>
            <a:endParaRPr lang="fr-FR" sz="1400" dirty="0"/>
          </a:p>
          <a:p>
            <a:pPr marL="597150" lvl="0" indent="-285750">
              <a:buFont typeface="Symbol" panose="05050102010706020507" pitchFamily="18" charset="2"/>
              <a:buChar char="Þ"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7863" t="18868" r="3777" b="1900"/>
          <a:stretch/>
        </p:blipFill>
        <p:spPr>
          <a:xfrm>
            <a:off x="6199056" y="2619828"/>
            <a:ext cx="5926975" cy="29663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14551" r="7339" b="12985"/>
          <a:stretch/>
        </p:blipFill>
        <p:spPr>
          <a:xfrm>
            <a:off x="254721" y="2597259"/>
            <a:ext cx="6026946" cy="34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748148"/>
            <a:ext cx="11247120" cy="5644339"/>
          </a:xfrm>
        </p:spPr>
        <p:txBody>
          <a:bodyPr>
            <a:noAutofit/>
          </a:bodyPr>
          <a:lstStyle/>
          <a:p>
            <a:pPr marL="311400" lvl="0" indent="0">
              <a:buNone/>
            </a:pP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Sanctioned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countries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experience </a:t>
            </a: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tight food security 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concerns</a:t>
            </a:r>
          </a:p>
          <a:p>
            <a:pPr marL="311400" lvl="0" indent="0">
              <a:buNone/>
            </a:pPr>
            <a:endParaRPr lang="en-US" sz="12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endParaRPr lang="en-US" sz="12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endParaRPr lang="en-US" sz="12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share of consumer expenditure spent on food		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number of sanctions</a:t>
            </a: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r>
              <a:rPr lang="en-US" sz="1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USDA ERS 2022 data					Global Sanctions Dashboard</a:t>
            </a: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2021 data</a:t>
            </a:r>
            <a:endParaRPr lang="fr-FR" sz="1400" dirty="0"/>
          </a:p>
          <a:p>
            <a:pPr marL="597150" lvl="0" indent="-285750">
              <a:buFont typeface="Symbol" panose="05050102010706020507" pitchFamily="18" charset="2"/>
              <a:buChar char="Þ"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5011" r="7252" b="6698"/>
          <a:stretch/>
        </p:blipFill>
        <p:spPr>
          <a:xfrm>
            <a:off x="282526" y="2481871"/>
            <a:ext cx="5827325" cy="36113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7863" t="18868" r="3777" b="1900"/>
          <a:stretch/>
        </p:blipFill>
        <p:spPr>
          <a:xfrm>
            <a:off x="6199056" y="2619828"/>
            <a:ext cx="5926975" cy="29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748148"/>
            <a:ext cx="11247120" cy="5644339"/>
          </a:xfrm>
        </p:spPr>
        <p:txBody>
          <a:bodyPr>
            <a:noAutofit/>
          </a:bodyPr>
          <a:lstStyle/>
          <a:p>
            <a:pPr marL="311400" lvl="0" indent="0">
              <a:buNone/>
            </a:pPr>
            <a:r>
              <a:rPr lang="en-US" sz="2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Sanctioned countries experience tight food security concerns</a:t>
            </a:r>
          </a:p>
          <a:p>
            <a:pPr marL="311400" lvl="0" indent="0">
              <a:buNone/>
            </a:pPr>
            <a:endParaRPr lang="en-US" sz="12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endParaRPr lang="en-US" sz="12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endParaRPr lang="en-US" sz="12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lvl="0" indent="0">
              <a:buNone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	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cereal import dependency ratio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			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number of sanctions</a:t>
            </a: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311400" indent="0">
              <a:buNone/>
            </a:pPr>
            <a:r>
              <a:rPr lang="en-US" sz="1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WDI 2022 data					Global Sanctions Dashboard 2021 data</a:t>
            </a:r>
            <a:endParaRPr lang="fr-FR" sz="1400" dirty="0"/>
          </a:p>
          <a:p>
            <a:pPr marL="597150" lvl="0" indent="-285750">
              <a:buFont typeface="Symbol" panose="05050102010706020507" pitchFamily="18" charset="2"/>
              <a:buChar char="Þ"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7863" t="18868" r="3777" b="1900"/>
          <a:stretch/>
        </p:blipFill>
        <p:spPr>
          <a:xfrm>
            <a:off x="6199056" y="2619828"/>
            <a:ext cx="5926975" cy="29663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" y="2709946"/>
            <a:ext cx="6253575" cy="2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864525"/>
            <a:ext cx="11247120" cy="55362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u="sng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Comment 4:</a:t>
            </a:r>
            <a:r>
              <a:rPr lang="en-US" sz="24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	</a:t>
            </a:r>
            <a:r>
              <a:rPr lang="en-US" sz="20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Homogeneous vs </a:t>
            </a:r>
            <a:r>
              <a:rPr lang="en-US" sz="20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heterogeneous </a:t>
            </a:r>
            <a:r>
              <a:rPr lang="en-US" sz="20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effect</a:t>
            </a:r>
            <a:r>
              <a:rPr lang="en-US" sz="2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n-US" sz="20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</a:t>
            </a:r>
            <a:r>
              <a:rPr lang="en-US" sz="20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surprising results 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paper </a:t>
            </a:r>
            <a:r>
              <a:rPr lang="en-US" sz="1800" i="1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differentiates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the effect of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sanctions:</a:t>
            </a: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their type: </a:t>
            </a:r>
            <a:r>
              <a:rPr lang="en-US" sz="1800" i="1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trade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1800" i="1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financial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and </a:t>
            </a:r>
            <a:r>
              <a:rPr lang="en-US" sz="1800" i="1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travel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differences not significant, but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stronger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impact when combined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senders: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EU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US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UN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other </a:t>
            </a:r>
            <a:r>
              <a:rPr lang="en-US" sz="1800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West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: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non significant effect of US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sanctions, strong effect of UN sanctions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97600" lvl="1" indent="-28575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Allow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</a:t>
            </a:r>
            <a:r>
              <a:rPr lang="en-US" sz="1800" i="1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more nuanced e</a:t>
            </a:r>
            <a:r>
              <a:rPr lang="en-US" sz="1800" i="1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ffects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across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senders and targets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 a globalized world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, the effect of sanctions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can be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amplified by the number of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sending countries</a:t>
            </a: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imposed by main economic partners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may hurt more</a:t>
            </a:r>
            <a:endParaRPr lang="en-US" sz="18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10543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Explore info on the stringency, span of sanctions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(e.g. no. of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sanctions at bilateral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 MT" panose="05050102010706020507" pitchFamily="18" charset="2"/>
              </a:rPr>
              <a:t>level, even by type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) </a:t>
            </a:r>
          </a:p>
          <a:p>
            <a:pPr marL="5971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Allow </a:t>
            </a:r>
            <a:r>
              <a:rPr lang="en-US" sz="18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for 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different effects on </a:t>
            </a:r>
            <a:r>
              <a:rPr lang="en-US" sz="1800" i="1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introducing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and on </a:t>
            </a:r>
            <a:r>
              <a:rPr lang="en-US" sz="1800" i="1" dirty="0" smtClean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lifting</a:t>
            </a:r>
            <a:r>
              <a:rPr lang="en-US" sz="1800" dirty="0" smtClean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 sanctions</a:t>
            </a:r>
            <a:endParaRPr lang="en-US" sz="1800" i="1" dirty="0">
              <a:solidFill>
                <a:srgbClr val="0070C0"/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768600" lvl="1" indent="0">
              <a:lnSpc>
                <a:spcPct val="100000"/>
              </a:lnSpc>
              <a:buNone/>
            </a:pPr>
            <a:endParaRPr lang="en-US" sz="1800" dirty="0" smtClean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Minor 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comments:</a:t>
            </a:r>
          </a:p>
          <a:p>
            <a:pPr marL="5400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Some control variables may be correlated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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multicolinearity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? may explain some surprising results</a:t>
            </a:r>
          </a:p>
          <a:p>
            <a:pPr marL="540000" indent="-230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Tables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3 and 4: show mirror estimations without balancing to single out how it affects the ATT and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  <a:sym typeface="Symbol" panose="05050102010706020507" pitchFamily="18" charset="2"/>
              </a:rPr>
              <a:t>R²</a:t>
            </a:r>
            <a:endParaRPr lang="en-US" sz="1800" dirty="0">
              <a:solidFill>
                <a:schemeClr val="bg1">
                  <a:lumMod val="85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" y="111501"/>
            <a:ext cx="1314728" cy="454646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55801" y="172918"/>
            <a:ext cx="10515600" cy="2759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The impact of economic sanctions on food (prices) security– </a:t>
            </a:r>
            <a:r>
              <a:rPr lang="fr-FR" sz="1400" dirty="0">
                <a:solidFill>
                  <a:srgbClr val="0070C0"/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rPr>
              <a:t>Discussion by A. Cheptea</a:t>
            </a:r>
            <a:endParaRPr lang="en-US" sz="1400" dirty="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3"/>
          <a:stretch/>
        </p:blipFill>
        <p:spPr>
          <a:xfrm>
            <a:off x="10648284" y="73734"/>
            <a:ext cx="1492454" cy="5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1827</Words>
  <Application>Microsoft Office PowerPoint</Application>
  <PresentationFormat>Grand écran</PresentationFormat>
  <Paragraphs>165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Linux Libertine G</vt:lpstr>
      <vt:lpstr>Symbol</vt:lpstr>
      <vt:lpstr>Symbol MT</vt:lpstr>
      <vt:lpstr>Thème Office</vt:lpstr>
      <vt:lpstr>The impact of economic sanctions on food (prices) security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  <vt:lpstr>The impact of economic sanctions on food (prices) security– Discussion by A. Cheptea</vt:lpstr>
    </vt:vector>
  </TitlesOfParts>
  <Company>INRA - 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Angela Cheptea</dc:creator>
  <cp:lastModifiedBy>Angela Cheptea</cp:lastModifiedBy>
  <cp:revision>243</cp:revision>
  <cp:lastPrinted>2024-04-22T19:51:20Z</cp:lastPrinted>
  <dcterms:created xsi:type="dcterms:W3CDTF">2021-06-07T20:04:00Z</dcterms:created>
  <dcterms:modified xsi:type="dcterms:W3CDTF">2024-04-23T10:32:22Z</dcterms:modified>
</cp:coreProperties>
</file>